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9" r:id="rId3"/>
    <p:sldId id="264" r:id="rId4"/>
    <p:sldId id="258" r:id="rId5"/>
    <p:sldId id="268" r:id="rId6"/>
    <p:sldId id="260" r:id="rId7"/>
    <p:sldId id="261" r:id="rId8"/>
    <p:sldId id="262" r:id="rId9"/>
    <p:sldId id="263" r:id="rId10"/>
    <p:sldId id="269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74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718BBD-E407-4BE2-B68C-0317595F6CAB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A33280-B484-41F3-9EE4-7552BD85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1C84A-C7D1-4692-B955-4A54A966DE3A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857FA-459A-4363-8418-0C7D4D8E4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9229C3F-710E-4CA2-9107-355C28380B5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E1FC94-5E99-4D35-8963-5CBDBE76BE9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3E631-8526-4AC1-8A27-0BE92EB131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378F1-A574-4F03-9083-1C0EFA27B0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96F3B26-A12B-40B0-82D1-60366912B6E9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</a:rPr>
              <a:t>This scored shaft was repaired by machining.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EEEB5-50F4-4041-BDF8-E3BBB416F0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8B133-99AE-415D-9240-BAEA7A83B1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302F0-3A61-4D72-838F-A343982709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0077-1F7F-4905-A34F-6D2DF9073B12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5945-5FD1-40CD-B1D5-9D9D1EF1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C0B0-A9FC-444A-9036-76DCC7A4EEE7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297B-8B0D-49C6-9F71-9AFBD38D1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0065-B9E6-46C0-A3A6-5E1CD31B3BDB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0798-47FB-47A6-A4EC-DC2D6B377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4077-3FA7-41EC-A6E1-F84E7D215D43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1C24-BAE6-4ABF-9833-EAE5DACAB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FBA9-50CE-4674-83CB-C724055F2D43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702A-B044-4277-A88A-66564056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87AB-C2F6-4F5E-9B9A-CBBC7A7A5CD3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F18C-4617-4A61-99E5-3DA0B2C0B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8340-AE92-476C-B155-1D4E4289FD8C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763E-99A9-4641-B3D8-0F59D672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A296-ADC2-411A-BF1F-205D14620646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AF66-D032-4084-9FE9-94F4D3E66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9A28-B3C9-48B9-AEEB-1AB589398A38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F358-F5ED-4F05-92F6-A32B46C2D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1C6D-900C-436E-8FAA-E93285023AC8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E6D5-D78D-4E5C-8527-778CE602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45C3-C7C0-46BB-9396-412E073C7C6D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7277-3E3B-4F73-B35C-80CC3EDA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4C9B39-F451-4194-833B-A40378801591}" type="datetimeFigureOut">
              <a:rPr lang="ru-RU"/>
              <a:pPr>
                <a:defRPr/>
              </a:pPr>
              <a:t>15.06.2011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1D2BB-E085-4D3A-B983-10F845EA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8" descr="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87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6" descr="ENE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" y="1341438"/>
            <a:ext cx="51816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00338" y="4652963"/>
            <a:ext cx="5616575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4538"/>
            <a:ext cx="28082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284538"/>
            <a:ext cx="53292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textslid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9388" y="188913"/>
            <a:ext cx="8424862" cy="76993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 </a:t>
            </a:r>
            <a:r>
              <a:rPr lang="ru-RU" sz="2400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ремонт шпоночного паза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554413"/>
            <a:ext cx="15113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5072063"/>
            <a:ext cx="1655762" cy="1597025"/>
          </a:xfrm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395288" y="1484313"/>
            <a:ext cx="8353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Шпоночный паз расточен, обезжирен, на него нанесен </a:t>
            </a:r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, и имеющейся шпонкой (смазана вазелином) выдавлен новый паз. Втулка в сборе должна быть немедленно установлена на валу над шпонкой. Это обеспечит идеальное выравнивание всего соединения. Вазелин на втулке предотвратит ее склеивание с </a:t>
            </a:r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ДюрАллоем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.  После отверждения </a:t>
            </a:r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ДюрАллоя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шпонку можно вынуть, хотя в этом нет необходимости, поскольку действие антиадгезива на шпонке и втулке не ограничено по времени. </a:t>
            </a:r>
          </a:p>
        </p:txBody>
      </p:sp>
      <p:sp>
        <p:nvSpPr>
          <p:cNvPr id="32774" name="Прямоугольник 8"/>
          <p:cNvSpPr>
            <a:spLocks noChangeArrowheads="1"/>
          </p:cNvSpPr>
          <p:nvPr/>
        </p:nvSpPr>
        <p:spPr bwMode="auto">
          <a:xfrm>
            <a:off x="2627313" y="5229225"/>
            <a:ext cx="5976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 случае необходимости прочно зафиксировать 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шпонку в пазу она обезжиривается, погружается в 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не отвердевший материал и более не вынимается.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543300"/>
            <a:ext cx="30956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500438"/>
            <a:ext cx="3167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1" descr="textslid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3375"/>
            <a:ext cx="8229600" cy="76835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 </a:t>
            </a:r>
            <a:r>
              <a:rPr lang="ru-RU" sz="3600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ремонт резьбы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0845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89363"/>
            <a:ext cx="30972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3492500" y="1155700"/>
            <a:ext cx="5614988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Способ 1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Старая резьба высверливается, отверстие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обезжиривается. В него плотно набивается смешанный </a:t>
            </a:r>
          </a:p>
          <a:p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. Далее в не затвердевший материал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«ввинчивается» смазанный вазелином болт.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Способ 2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Старая резьба высверливается, отверстие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обезжиривается. В него плотно набивается смешанный </a:t>
            </a:r>
          </a:p>
          <a:p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. После затвердевания </a:t>
            </a:r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ДюрАллоя</a:t>
            </a:r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 в нем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нарезается новая резьба.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Способ 3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Старая резьба не высверливается, отверстие  очищается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пескоструйной обработкой и обезжиривается. Изнутри на </a:t>
            </a:r>
          </a:p>
          <a:p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него наносится небольшое количество смешанного </a:t>
            </a:r>
          </a:p>
          <a:p>
            <a:r>
              <a:rPr lang="ru-RU" sz="16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ДюрАллоя</a:t>
            </a:r>
            <a:r>
              <a:rPr lang="ru-RU" sz="1700">
                <a:solidFill>
                  <a:schemeClr val="bg1"/>
                </a:solidFill>
                <a:latin typeface="Calibri" pitchFamily="34" charset="0"/>
              </a:rPr>
              <a:t> и вкручивается винт, смазанный вазелином.</a:t>
            </a:r>
          </a:p>
          <a:p>
            <a:endParaRPr lang="ru-RU" sz="17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1" descr="textslid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200" smtClean="0">
                <a:solidFill>
                  <a:schemeClr val="bg1"/>
                </a:solidFill>
              </a:rPr>
              <a:t>Вырезать стальной лист такого размера, чтобы покрыть отверстие и прилегающую эродированную область и согнуть его по форме корпуса/обшивки. После этого в листе и обшивке высверливаются парные отверстия. В отверстии в обшивке нарезается резьба, а поверхность обшивки вблизи отверстия покрывается слоем </a:t>
            </a:r>
            <a:r>
              <a:rPr lang="ru-RU" sz="2200" b="1" smtClean="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 sz="2200" smtClean="0">
                <a:solidFill>
                  <a:schemeClr val="bg1"/>
                </a:solidFill>
              </a:rPr>
              <a:t> толщиной около 3,2 мм. Теперь лист необходимо закрепить болтами на корпусе насоса/компрессора.</a:t>
            </a:r>
          </a:p>
        </p:txBody>
      </p:sp>
      <p:grpSp>
        <p:nvGrpSpPr>
          <p:cNvPr id="34819" name="Группа 7"/>
          <p:cNvGrpSpPr>
            <a:grpSpLocks/>
          </p:cNvGrpSpPr>
          <p:nvPr/>
        </p:nvGrpSpPr>
        <p:grpSpPr bwMode="auto">
          <a:xfrm>
            <a:off x="1500188" y="4365625"/>
            <a:ext cx="6537325" cy="2246313"/>
            <a:chOff x="1500188" y="4365105"/>
            <a:chExt cx="6537882" cy="2246834"/>
          </a:xfrm>
        </p:grpSpPr>
        <p:pic>
          <p:nvPicPr>
            <p:cNvPr id="3482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0188" y="4365105"/>
              <a:ext cx="6537882" cy="224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6737" y="5805302"/>
              <a:ext cx="2448134" cy="71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Заголовок 3"/>
          <p:cNvSpPr txBox="1">
            <a:spLocks/>
          </p:cNvSpPr>
          <p:nvPr/>
        </p:nvSpPr>
        <p:spPr>
          <a:xfrm>
            <a:off x="0" y="0"/>
            <a:ext cx="8229600" cy="10779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 </a:t>
            </a:r>
            <a:r>
              <a:rPr lang="ru-RU" sz="20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ремонт </a:t>
            </a:r>
          </a:p>
          <a:p>
            <a:pPr algn="ctr">
              <a:defRPr/>
            </a:pPr>
            <a:r>
              <a:rPr lang="ru-RU" sz="20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обшивки/корпуса с трещиной или отверстием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textslid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Теперь на внутреннюю часть обшивки наносится большее количество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с тем, чтобы сформировать гладкий профиль стенки.</a:t>
            </a:r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5843" name="Группа 5"/>
          <p:cNvGrpSpPr>
            <a:grpSpLocks/>
          </p:cNvGrpSpPr>
          <p:nvPr/>
        </p:nvGrpSpPr>
        <p:grpSpPr bwMode="auto">
          <a:xfrm>
            <a:off x="1258888" y="3859213"/>
            <a:ext cx="7164387" cy="2465387"/>
            <a:chOff x="1259633" y="3858694"/>
            <a:chExt cx="7164040" cy="2466080"/>
          </a:xfrm>
        </p:grpSpPr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9633" y="3858694"/>
              <a:ext cx="7164040" cy="246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499563" y="5157634"/>
              <a:ext cx="1657270" cy="719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8229600" cy="10779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 </a:t>
            </a:r>
            <a:r>
              <a:rPr lang="ru-RU" sz="20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ремонт </a:t>
            </a:r>
          </a:p>
          <a:p>
            <a:pPr algn="ctr">
              <a:defRPr/>
            </a:pPr>
            <a:r>
              <a:rPr lang="ru-RU" sz="20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обшивки/корпуса с трещиной или отверстием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0" descr="Durall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grb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24765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pb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8413"/>
            <a:ext cx="24765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grb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628775"/>
            <a:ext cx="24765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learb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3124200"/>
            <a:ext cx="24765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195513" y="1916113"/>
            <a:ext cx="1981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Ремонт всех типов механизмов и оборудования</a:t>
            </a:r>
            <a:endParaRPr lang="en-US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  <a:p>
            <a:pPr algn="ctr" eaLnBrk="0" hangingPunct="0">
              <a:spcBef>
                <a:spcPct val="50000"/>
              </a:spcBef>
            </a:pPr>
            <a:endParaRPr lang="en-US"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179388" y="1844675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chemeClr val="bg1"/>
                </a:solidFill>
              </a:rPr>
              <a:t>Неограниченный срок годности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187450" y="3573463"/>
            <a:ext cx="1828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Связывание с любой твердой поверхностью</a:t>
            </a:r>
            <a:endParaRPr lang="en-US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</p:txBody>
      </p:sp>
      <p:pic>
        <p:nvPicPr>
          <p:cNvPr id="17417" name="Picture 14" descr="pb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67225"/>
            <a:ext cx="213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323850" y="47244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Может подвергаться машинной обработке</a:t>
            </a:r>
            <a:endParaRPr lang="en-US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</p:txBody>
      </p:sp>
      <p:pic>
        <p:nvPicPr>
          <p:cNvPr id="17419" name="Picture 22" descr="durallo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115888"/>
            <a:ext cx="2060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tex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018213"/>
            <a:ext cx="81692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2627313" y="4652963"/>
            <a:ext cx="16748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Широкий спектр продукции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textslid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7313" y="1484313"/>
            <a:ext cx="9144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06400" eaLnBrk="0" hangingPunct="0"/>
            <a:r>
              <a:rPr lang="en-US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</a:t>
            </a:r>
            <a:r>
              <a:rPr lang="ru-RU" sz="30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ДюрАллой </a:t>
            </a:r>
            <a:r>
              <a:rPr lang="ru-RU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может использоваться для ремонта</a:t>
            </a:r>
            <a:r>
              <a:rPr lang="en-US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:</a:t>
            </a:r>
          </a:p>
          <a:p>
            <a:pPr defTabSz="406400" eaLnBrk="0" hangingPunct="0"/>
            <a:endParaRPr lang="en-US" sz="3000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  <a:p>
            <a:pPr defTabSz="406400" eaLnBrk="0" hangingPunct="0"/>
            <a:r>
              <a:rPr lang="en-US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	</a:t>
            </a:r>
            <a:r>
              <a:rPr lang="ru-RU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- </a:t>
            </a:r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поврежденных</a:t>
            </a:r>
            <a:r>
              <a:rPr lang="en-US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</a:t>
            </a:r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шпоночных пазов</a:t>
            </a:r>
            <a:r>
              <a:rPr lang="en-US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/>
            </a:r>
            <a:br>
              <a:rPr lang="en-US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</a:br>
            <a:r>
              <a:rPr lang="en-US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	</a:t>
            </a:r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- сорванной резьбы</a:t>
            </a:r>
            <a:endParaRPr lang="en-US" sz="2800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  <a:p>
            <a:pPr defTabSz="406400" eaLnBrk="0" hangingPunct="0"/>
            <a:r>
              <a:rPr lang="en-US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	</a:t>
            </a:r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- изношенных поршней и гидроцилиндров</a:t>
            </a:r>
          </a:p>
          <a:p>
            <a:pPr defTabSz="406400" eaLnBrk="0" hangingPunct="0"/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   - трещин корпусов, резервуаров</a:t>
            </a:r>
          </a:p>
          <a:p>
            <a:pPr defTabSz="406400" eaLnBrk="0" hangingPunct="0"/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   - посадочных мест подшипников</a:t>
            </a:r>
          </a:p>
          <a:p>
            <a:pPr defTabSz="406400" eaLnBrk="0" hangingPunct="0"/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   - задиров и царапин на деталях</a:t>
            </a:r>
          </a:p>
          <a:p>
            <a:pPr defTabSz="406400" eaLnBrk="0" hangingPunct="0"/>
            <a:r>
              <a:rPr lang="ru-RU" sz="28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    - склеивания металлов, крепление «заплаток»</a:t>
            </a:r>
            <a:endParaRPr lang="en-US" sz="2800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  <a:p>
            <a:pPr defTabSz="406400" eaLnBrk="0" hangingPunct="0"/>
            <a:endParaRPr lang="en-US" sz="3000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  <a:p>
            <a:pPr algn="ctr" defTabSz="406400" eaLnBrk="0" hangingPunct="0"/>
            <a:r>
              <a:rPr lang="en-US" sz="3000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	</a:t>
            </a:r>
            <a:r>
              <a:rPr lang="ru-RU" sz="30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и тысячи других видов ремонта</a:t>
            </a:r>
            <a:r>
              <a:rPr lang="en-US" sz="3000" b="1">
                <a:solidFill>
                  <a:schemeClr val="bg1"/>
                </a:solidFill>
                <a:latin typeface="Century Gothic" pitchFamily="34" charset="0"/>
                <a:ea typeface="Osaka"/>
                <a:cs typeface="Osaka"/>
              </a:rPr>
              <a:t>!</a:t>
            </a:r>
          </a:p>
          <a:p>
            <a:pPr defTabSz="406400" eaLnBrk="0" hangingPunct="0"/>
            <a:endParaRPr lang="en-US" sz="3000">
              <a:solidFill>
                <a:schemeClr val="bg1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textslide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Очистить поверхность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Выровнять поверхность (обточить)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Создать «шероховатость» (пескоструйная обработка, наждачный круг)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Обезжирить (ацетон, обжиг)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Нанести смешанный материал тонким слоем, плотно прижимая его к поверхности, для удаления пузырей воздуха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Нанести оставшийся материал для заполнения дефекта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После затвердевания, при необходимости,  проводится механическая обработка детали (ручная или на токарном станке)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</a:rPr>
              <a:t>Правила ремонта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textslid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188913"/>
            <a:ext cx="7559675" cy="769937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 </a:t>
            </a:r>
            <a:r>
              <a:rPr lang="ru-RU" sz="2800" i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ремонт вала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28241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141663"/>
            <a:ext cx="28082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13325"/>
            <a:ext cx="28051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779838" y="1916113"/>
            <a:ext cx="272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Вал обточен и обезжирен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779838" y="3789363"/>
            <a:ext cx="4024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На вал нанесен смешанный ДюрАллой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3779838" y="5662613"/>
            <a:ext cx="4679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После затвердевания ДюрАллоя вал обточен 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и отполирован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scan0007"/>
          <p:cNvPicPr>
            <a:picLocks noChangeAspect="1" noChangeArrowheads="1"/>
          </p:cNvPicPr>
          <p:nvPr/>
        </p:nvPicPr>
        <p:blipFill>
          <a:blip r:embed="rId3"/>
          <a:srcRect t="17157" b="21568"/>
          <a:stretch>
            <a:fillRect/>
          </a:stretch>
        </p:blipFill>
        <p:spPr bwMode="auto">
          <a:xfrm>
            <a:off x="4706938" y="4953000"/>
            <a:ext cx="4422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scan0006"/>
          <p:cNvPicPr>
            <a:picLocks noChangeAspect="1" noChangeArrowheads="1"/>
          </p:cNvPicPr>
          <p:nvPr/>
        </p:nvPicPr>
        <p:blipFill>
          <a:blip r:embed="rId4"/>
          <a:srcRect t="20203" b="12939"/>
          <a:stretch>
            <a:fillRect/>
          </a:stretch>
        </p:blipFill>
        <p:spPr bwMode="auto">
          <a:xfrm>
            <a:off x="4716463" y="3048000"/>
            <a:ext cx="44132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scan0005"/>
          <p:cNvPicPr>
            <a:picLocks noChangeAspect="1" noChangeArrowheads="1"/>
          </p:cNvPicPr>
          <p:nvPr/>
        </p:nvPicPr>
        <p:blipFill>
          <a:blip r:embed="rId5"/>
          <a:srcRect t="18315" b="17949"/>
          <a:stretch>
            <a:fillRect/>
          </a:stretch>
        </p:blipFill>
        <p:spPr bwMode="auto">
          <a:xfrm>
            <a:off x="4724400" y="1320800"/>
            <a:ext cx="43894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bar"/>
          <p:cNvPicPr>
            <a:picLocks noChangeAspect="1" noChangeArrowheads="1"/>
          </p:cNvPicPr>
          <p:nvPr/>
        </p:nvPicPr>
        <p:blipFill>
          <a:blip r:embed="rId6"/>
          <a:srcRect r="13751"/>
          <a:stretch>
            <a:fillRect/>
          </a:stretch>
        </p:blipFill>
        <p:spPr bwMode="auto">
          <a:xfrm>
            <a:off x="4191000" y="4940300"/>
            <a:ext cx="4953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0" y="2209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BBE0E3"/>
              </a:solidFill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24582" name="Picture 3" descr="bar"/>
          <p:cNvPicPr>
            <a:picLocks noChangeAspect="1" noChangeArrowheads="1"/>
          </p:cNvPicPr>
          <p:nvPr/>
        </p:nvPicPr>
        <p:blipFill>
          <a:blip r:embed="rId6"/>
          <a:srcRect r="13751"/>
          <a:stretch>
            <a:fillRect/>
          </a:stretch>
        </p:blipFill>
        <p:spPr bwMode="auto">
          <a:xfrm>
            <a:off x="4191000" y="3084513"/>
            <a:ext cx="4953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window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00025" y="13716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06400" eaLnBrk="0" hangingPunct="0"/>
            <a:r>
              <a:rPr lang="en-US" sz="2000">
                <a:solidFill>
                  <a:schemeClr val="hlink"/>
                </a:solidFill>
                <a:latin typeface="Century Gothic" pitchFamily="34" charset="0"/>
                <a:ea typeface="Osaka"/>
                <a:cs typeface="Osaka"/>
              </a:rPr>
              <a:t>1.</a:t>
            </a:r>
            <a:r>
              <a:rPr lang="en-US" sz="2000">
                <a:latin typeface="Century Gothic" pitchFamily="34" charset="0"/>
                <a:ea typeface="Osaka"/>
                <a:cs typeface="Osaka"/>
              </a:rPr>
              <a:t>  	</a:t>
            </a:r>
            <a:r>
              <a:rPr lang="ru-RU" sz="20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 Вал был сначала обработан на токарном станке</a:t>
            </a:r>
            <a:endParaRPr lang="en-US" sz="2000">
              <a:solidFill>
                <a:srgbClr val="0033CC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200025" y="3200400"/>
            <a:ext cx="444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06400" eaLnBrk="0" hangingPunct="0"/>
            <a:r>
              <a:rPr lang="en-US" sz="20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2.  	</a:t>
            </a:r>
            <a:r>
              <a:rPr lang="ru-RU" sz="2000" b="1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 ДюрАллой </a:t>
            </a:r>
            <a:r>
              <a:rPr lang="ru-RU" sz="20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нанесен на обработанную поверхность и затвердел</a:t>
            </a:r>
            <a:endParaRPr lang="en-US" sz="2000">
              <a:solidFill>
                <a:srgbClr val="0033CC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195263" y="5029200"/>
            <a:ext cx="4605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06400" eaLnBrk="0" hangingPunct="0"/>
            <a:r>
              <a:rPr lang="en-US" sz="2000">
                <a:solidFill>
                  <a:schemeClr val="hlink"/>
                </a:solidFill>
                <a:latin typeface="Century Gothic" pitchFamily="34" charset="0"/>
                <a:ea typeface="Osaka"/>
                <a:cs typeface="Osaka"/>
              </a:rPr>
              <a:t>3.	</a:t>
            </a:r>
            <a:r>
              <a:rPr lang="ru-RU" sz="20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После обточки новая поверхность исправила дефект. Это занимает всего несколько часов!</a:t>
            </a:r>
            <a:endParaRPr lang="en-US" sz="2000">
              <a:solidFill>
                <a:srgbClr val="0033CC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24587" name="Rectangle 2"/>
          <p:cNvSpPr>
            <a:spLocks noChangeArrowheads="1"/>
          </p:cNvSpPr>
          <p:nvPr/>
        </p:nvSpPr>
        <p:spPr bwMode="auto">
          <a:xfrm>
            <a:off x="827088" y="692150"/>
            <a:ext cx="9307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06400" eaLnBrk="0" hangingPunct="0"/>
            <a:r>
              <a:rPr lang="ru-RU" sz="1600" b="1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Ремонтный материал, который можно механически обрабатывать</a:t>
            </a:r>
            <a:endParaRPr lang="en-US" sz="1600">
              <a:solidFill>
                <a:srgbClr val="0033CC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8854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uralloy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5"/>
          <a:srcRect l="4384" t="5717" r="2631"/>
          <a:stretch>
            <a:fillRect/>
          </a:stretch>
        </p:blipFill>
        <p:spPr bwMode="auto">
          <a:xfrm>
            <a:off x="0" y="1125538"/>
            <a:ext cx="29162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3463"/>
            <a:ext cx="29162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3284538"/>
            <a:ext cx="2555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125538"/>
            <a:ext cx="2555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5489575"/>
            <a:ext cx="2555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89588"/>
            <a:ext cx="291623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scan0033"/>
          <p:cNvPicPr>
            <a:picLocks noChangeAspect="1" noChangeArrowheads="1"/>
          </p:cNvPicPr>
          <p:nvPr/>
        </p:nvPicPr>
        <p:blipFill>
          <a:blip r:embed="rId3"/>
          <a:srcRect l="10568" t="2116" r="9352" b="1984"/>
          <a:stretch>
            <a:fillRect/>
          </a:stretch>
        </p:blipFill>
        <p:spPr bwMode="auto">
          <a:xfrm>
            <a:off x="2914650" y="2085975"/>
            <a:ext cx="31496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8" descr="scan0034"/>
          <p:cNvPicPr>
            <a:picLocks noChangeAspect="1" noChangeArrowheads="1"/>
          </p:cNvPicPr>
          <p:nvPr/>
        </p:nvPicPr>
        <p:blipFill>
          <a:blip r:embed="rId4"/>
          <a:srcRect l="13905" t="1720" r="10001" b="2502"/>
          <a:stretch>
            <a:fillRect/>
          </a:stretch>
        </p:blipFill>
        <p:spPr bwMode="auto">
          <a:xfrm>
            <a:off x="6203950" y="2090738"/>
            <a:ext cx="29257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scan0032"/>
          <p:cNvPicPr>
            <a:picLocks noChangeArrowheads="1"/>
          </p:cNvPicPr>
          <p:nvPr/>
        </p:nvPicPr>
        <p:blipFill>
          <a:blip r:embed="rId5"/>
          <a:srcRect l="14192" t="1572" b="2612"/>
          <a:stretch>
            <a:fillRect/>
          </a:stretch>
        </p:blipFill>
        <p:spPr bwMode="auto">
          <a:xfrm>
            <a:off x="0" y="2090738"/>
            <a:ext cx="29257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window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49530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15</a:t>
            </a:r>
            <a:r>
              <a:rPr lang="en-US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 </a:t>
            </a:r>
            <a:r>
              <a:rPr lang="ru-RU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метров в длину и 1,8 метра в диаметре: сложно демонтировать и подвергнуть обработке на станке.</a:t>
            </a:r>
            <a:endParaRPr lang="en-US">
              <a:solidFill>
                <a:srgbClr val="0033CC"/>
              </a:solidFill>
              <a:latin typeface="Century Gothic" pitchFamily="34" charset="0"/>
              <a:ea typeface="Osaka"/>
              <a:cs typeface="Osaka"/>
            </a:endParaRPr>
          </a:p>
        </p:txBody>
      </p:sp>
      <p:pic>
        <p:nvPicPr>
          <p:cNvPr id="28678" name="Picture 30" descr="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781175"/>
            <a:ext cx="558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0" descr="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2000" y="1776413"/>
            <a:ext cx="558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762000" y="56388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  <a:ea typeface="Osaka"/>
                <a:cs typeface="Osaka"/>
              </a:rPr>
              <a:t>Поверхность обработана для создания большего сцепления</a:t>
            </a:r>
            <a:endParaRPr lang="en-US" sz="1600">
              <a:solidFill>
                <a:srgbClr val="000000"/>
              </a:solidFill>
              <a:latin typeface="Century Gothic" pitchFamily="34" charset="0"/>
              <a:ea typeface="Osaka"/>
              <a:cs typeface="Osaka"/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ru-RU" sz="1600">
                <a:solidFill>
                  <a:srgbClr val="000000"/>
                </a:solidFill>
                <a:latin typeface="Century Gothic" pitchFamily="34" charset="0"/>
                <a:ea typeface="Osaka"/>
                <a:cs typeface="Osaka"/>
              </a:rPr>
              <a:t>Рукав надет и стянут для придания нужной формы.</a:t>
            </a:r>
            <a:endParaRPr lang="en-US" sz="1600">
              <a:solidFill>
                <a:srgbClr val="000000"/>
              </a:solidFill>
              <a:latin typeface="Century Gothic" pitchFamily="34" charset="0"/>
              <a:ea typeface="Osaka"/>
              <a:cs typeface="Osaka"/>
            </a:endParaRPr>
          </a:p>
        </p:txBody>
      </p:sp>
      <p:sp>
        <p:nvSpPr>
          <p:cNvPr id="28681" name="Text Box 45"/>
          <p:cNvSpPr txBox="1">
            <a:spLocks noChangeArrowheads="1"/>
          </p:cNvSpPr>
          <p:nvPr/>
        </p:nvSpPr>
        <p:spPr bwMode="auto">
          <a:xfrm>
            <a:off x="254000" y="1566863"/>
            <a:ext cx="8689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ДюрАллой </a:t>
            </a:r>
            <a:r>
              <a:rPr lang="ru-RU" sz="16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не уменьшается в объеме при затвердевании и может  формоваться </a:t>
            </a:r>
            <a:endParaRPr lang="en-US" sz="1600">
              <a:solidFill>
                <a:srgbClr val="175D9D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/>
          <p:cNvPicPr>
            <a:picLocks noChangeAspect="1" noChangeArrowheads="1"/>
          </p:cNvPicPr>
          <p:nvPr/>
        </p:nvPicPr>
        <p:blipFill>
          <a:blip r:embed="rId3"/>
          <a:srcRect t="14925" r="439" b="40298"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window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5"/>
          <p:cNvSpPr txBox="1">
            <a:spLocks noChangeArrowheads="1"/>
          </p:cNvSpPr>
          <p:nvPr/>
        </p:nvSpPr>
        <p:spPr bwMode="auto">
          <a:xfrm>
            <a:off x="254000" y="1566863"/>
            <a:ext cx="708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ДюрАллой</a:t>
            </a:r>
            <a:r>
              <a:rPr lang="ru-RU" b="1">
                <a:latin typeface="Century Gothic" pitchFamily="34" charset="0"/>
                <a:ea typeface="Osaka"/>
                <a:cs typeface="Osaka"/>
              </a:rPr>
              <a:t> </a:t>
            </a:r>
            <a:r>
              <a:rPr lang="ru-RU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восстановил основной гребной вал на корабле</a:t>
            </a:r>
            <a:endParaRPr lang="en-US" b="1">
              <a:solidFill>
                <a:srgbClr val="0033CC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-228600" y="5116513"/>
            <a:ext cx="917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15 метров в длину            9,4 метра в диаметре            </a:t>
            </a:r>
            <a:r>
              <a:rPr lang="en-US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50 </a:t>
            </a:r>
            <a:r>
              <a:rPr lang="ru-RU" sz="2000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тонн!</a:t>
            </a:r>
            <a:r>
              <a:rPr lang="en-US">
                <a:solidFill>
                  <a:srgbClr val="0033CC"/>
                </a:solidFill>
                <a:latin typeface="Century Gothic" pitchFamily="34" charset="0"/>
                <a:ea typeface="Osaka"/>
                <a:cs typeface="Osak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115888"/>
            <a:ext cx="36068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Aharoni"/>
                <a:cs typeface="Aharoni"/>
              </a:rPr>
              <a:t>ДюрАллой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475</Words>
  <Application>Microsoft Office PowerPoint</Application>
  <PresentationFormat>On-screen Show (4:3)</PresentationFormat>
  <Paragraphs>85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Osaka</vt:lpstr>
      <vt:lpstr>Arial Black</vt:lpstr>
      <vt:lpstr>Aharoni</vt:lpstr>
      <vt:lpstr>Тема Office</vt:lpstr>
      <vt:lpstr>Слайд 1</vt:lpstr>
      <vt:lpstr>Слайд 2</vt:lpstr>
      <vt:lpstr>Слайд 3</vt:lpstr>
      <vt:lpstr>Правила ремонта</vt:lpstr>
      <vt:lpstr>ДюрАллой ремонт вала</vt:lpstr>
      <vt:lpstr>Слайд 6</vt:lpstr>
      <vt:lpstr>Слайд 7</vt:lpstr>
      <vt:lpstr>Слайд 8</vt:lpstr>
      <vt:lpstr>Слайд 9</vt:lpstr>
      <vt:lpstr>ДюрАллой ремонт шпоночного паза</vt:lpstr>
      <vt:lpstr>ДюрАллой ремонт резьбы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Arty</cp:lastModifiedBy>
  <cp:revision>25</cp:revision>
  <dcterms:created xsi:type="dcterms:W3CDTF">2011-06-10T07:36:58Z</dcterms:created>
  <dcterms:modified xsi:type="dcterms:W3CDTF">2011-06-15T07:12:04Z</dcterms:modified>
</cp:coreProperties>
</file>